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69" r:id="rId5"/>
    <p:sldId id="270" r:id="rId6"/>
    <p:sldId id="271" r:id="rId7"/>
    <p:sldId id="272" r:id="rId8"/>
    <p:sldId id="273" r:id="rId9"/>
    <p:sldId id="274" r:id="rId10"/>
    <p:sldId id="261" r:id="rId11"/>
    <p:sldId id="262" r:id="rId12"/>
    <p:sldId id="263" r:id="rId13"/>
    <p:sldId id="265" r:id="rId14"/>
    <p:sldId id="264" r:id="rId15"/>
    <p:sldId id="266" r:id="rId16"/>
    <p:sldId id="267" r:id="rId17"/>
    <p:sldId id="268" r:id="rId18"/>
    <p:sldId id="275" r:id="rId19"/>
    <p:sldId id="276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rgbClr val="03D4A8">
                <a:alpha val="35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23-9-2013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youtube.com/watch?v=yEeYMdNecPw&amp;feature=youtu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zheimer.nl/nieuws-en-voorlichting/video-s" TargetMode="External"/><Relationship Id="rId2" Type="http://schemas.openxmlformats.org/officeDocument/2006/relationships/hyperlink" Target="http://www.alzheimerexperience.n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Casus 2 week </a:t>
            </a:r>
            <a:r>
              <a:rPr lang="nl-NL" smtClean="0"/>
              <a:t>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mtClean="0"/>
              <a:t>Uiterlijke verzorging</a:t>
            </a:r>
            <a:endParaRPr lang="nl-NL" dirty="0" smtClean="0"/>
          </a:p>
          <a:p>
            <a:endParaRPr lang="nl-NL" dirty="0" smtClean="0"/>
          </a:p>
          <a:p>
            <a:r>
              <a:rPr lang="nl-NL" sz="1000" dirty="0" smtClean="0"/>
              <a:t>E. Flink 2013</a:t>
            </a:r>
            <a:endParaRPr lang="nl-NL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hlinkClick r:id="rId2"/>
              </a:rPr>
              <a:t>Mondverzorging voor hulpverleners </a:t>
            </a:r>
            <a:r>
              <a:rPr lang="nl-NL" sz="900" dirty="0" smtClean="0">
                <a:hlinkClick r:id="rId2"/>
              </a:rPr>
              <a:t>(10 min.)</a:t>
            </a:r>
            <a:r>
              <a:rPr lang="nl-NL" sz="900" dirty="0" smtClean="0"/>
              <a:t> </a:t>
            </a:r>
            <a:endParaRPr lang="nl-NL" sz="9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Tanden poetsen:</a:t>
            </a:r>
          </a:p>
          <a:p>
            <a:pPr>
              <a:buNone/>
            </a:pPr>
            <a:r>
              <a:rPr lang="nl-NL" u="sng" dirty="0" err="1" smtClean="0"/>
              <a:t>Bass</a:t>
            </a:r>
            <a:r>
              <a:rPr lang="nl-NL" u="sng" dirty="0" smtClean="0"/>
              <a:t> methode </a:t>
            </a:r>
          </a:p>
          <a:p>
            <a:r>
              <a:rPr lang="nl-NL" dirty="0" smtClean="0"/>
              <a:t>Tanden borstel 45° op tanden zetten</a:t>
            </a:r>
          </a:p>
          <a:p>
            <a:r>
              <a:rPr lang="nl-NL" dirty="0" smtClean="0"/>
              <a:t>Korte heen en weer gaande bewegingen</a:t>
            </a:r>
          </a:p>
          <a:p>
            <a:pPr>
              <a:buNone/>
            </a:pPr>
            <a:r>
              <a:rPr lang="nl-NL" u="sng" dirty="0" smtClean="0"/>
              <a:t>Circulaire methode</a:t>
            </a:r>
          </a:p>
          <a:p>
            <a:r>
              <a:rPr lang="nl-NL" dirty="0" smtClean="0"/>
              <a:t>Tanden borstel loodrecht op tanden zetten</a:t>
            </a:r>
          </a:p>
          <a:p>
            <a:r>
              <a:rPr lang="nl-NL" dirty="0" smtClean="0"/>
              <a:t>Kleine cirkelvormige bewegingen maken</a:t>
            </a:r>
            <a:endParaRPr lang="nl-NL" dirty="0"/>
          </a:p>
        </p:txBody>
      </p:sp>
      <p:pic>
        <p:nvPicPr>
          <p:cNvPr id="4" name="Afbeelding 3" descr="bassmetho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1340768"/>
            <a:ext cx="1691680" cy="1691680"/>
          </a:xfrm>
          <a:prstGeom prst="rect">
            <a:avLst/>
          </a:prstGeom>
        </p:spPr>
      </p:pic>
      <p:pic>
        <p:nvPicPr>
          <p:cNvPr id="5" name="Afbeelding 4" descr="circulaire poetsmetho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5589240"/>
            <a:ext cx="3581400" cy="126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Mondhygiëne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Vastzittende voedselresten: </a:t>
            </a:r>
          </a:p>
          <a:p>
            <a:r>
              <a:rPr lang="nl-NL" dirty="0" smtClean="0"/>
              <a:t>Tandenstoker, </a:t>
            </a:r>
            <a:r>
              <a:rPr lang="nl-NL" dirty="0" err="1" smtClean="0"/>
              <a:t>floss</a:t>
            </a:r>
            <a:r>
              <a:rPr lang="nl-NL" dirty="0" smtClean="0"/>
              <a:t> draad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Fluor:</a:t>
            </a:r>
          </a:p>
          <a:p>
            <a:r>
              <a:rPr lang="nl-NL" dirty="0" smtClean="0"/>
              <a:t>Voor opbouw van gebit</a:t>
            </a:r>
          </a:p>
          <a:p>
            <a:r>
              <a:rPr lang="nl-NL" dirty="0" smtClean="0"/>
              <a:t>Voorkomt tandbederf</a:t>
            </a:r>
          </a:p>
        </p:txBody>
      </p:sp>
      <p:pic>
        <p:nvPicPr>
          <p:cNvPr id="4" name="Afbeelding 3" descr="mondvz bij ouderen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3789040"/>
            <a:ext cx="1609725" cy="2847975"/>
          </a:xfrm>
          <a:prstGeom prst="rect">
            <a:avLst/>
          </a:prstGeom>
        </p:spPr>
      </p:pic>
      <p:pic>
        <p:nvPicPr>
          <p:cNvPr id="5" name="Afbeelding 4" descr="tanden flossen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1988840"/>
            <a:ext cx="2867025" cy="1590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Gebitsprothese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Poetsen met zeep</a:t>
            </a:r>
          </a:p>
          <a:p>
            <a:r>
              <a:rPr lang="nl-NL" dirty="0" smtClean="0"/>
              <a:t>Tijdens poetsen laag in de wasbak houden</a:t>
            </a:r>
          </a:p>
          <a:p>
            <a:r>
              <a:rPr lang="nl-NL" dirty="0" smtClean="0"/>
              <a:t>Handschoenen gebruik</a:t>
            </a:r>
          </a:p>
          <a:p>
            <a:r>
              <a:rPr lang="nl-NL" dirty="0" err="1" smtClean="0"/>
              <a:t>Zv</a:t>
            </a:r>
            <a:r>
              <a:rPr lang="nl-NL" dirty="0" smtClean="0"/>
              <a:t> mond laten spoelen voor terug plaatsing</a:t>
            </a:r>
          </a:p>
          <a:p>
            <a:r>
              <a:rPr lang="nl-NL" dirty="0" smtClean="0"/>
              <a:t>Controleer of gebit nog past.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Gezond mondslijmvlies</a:t>
            </a:r>
          </a:p>
          <a:p>
            <a:r>
              <a:rPr lang="nl-NL" dirty="0" smtClean="0"/>
              <a:t>Stomatitis </a:t>
            </a:r>
          </a:p>
          <a:p>
            <a:r>
              <a:rPr lang="nl-NL" dirty="0" smtClean="0"/>
              <a:t>Korsten of zweren</a:t>
            </a:r>
          </a:p>
          <a:p>
            <a:r>
              <a:rPr lang="nl-NL" dirty="0" smtClean="0"/>
              <a:t>Wit beslag: schimmelinfectie</a:t>
            </a:r>
          </a:p>
          <a:p>
            <a:pPr>
              <a:buNone/>
            </a:pPr>
            <a:r>
              <a:rPr lang="nl-NL" dirty="0" smtClean="0"/>
              <a:t>     = spruw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pru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7086" y="3645024"/>
            <a:ext cx="3496913" cy="321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Stomatitis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ontsteking van mondslijmvlies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tomatitis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3874425" cy="2486571"/>
          </a:xfrm>
          <a:prstGeom prst="rect">
            <a:avLst/>
          </a:prstGeom>
        </p:spPr>
      </p:pic>
      <p:pic>
        <p:nvPicPr>
          <p:cNvPr id="5" name="Afbeelding 4" descr="stomatitis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204864"/>
            <a:ext cx="3818606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Voorkomen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Goed tanden poetsen:</a:t>
            </a:r>
          </a:p>
          <a:p>
            <a:r>
              <a:rPr lang="nl-NL" dirty="0" smtClean="0"/>
              <a:t>Na elke maaltijd</a:t>
            </a:r>
          </a:p>
          <a:p>
            <a:r>
              <a:rPr lang="nl-NL" dirty="0" smtClean="0"/>
              <a:t>Voor het slapen gaan</a:t>
            </a:r>
          </a:p>
          <a:p>
            <a:r>
              <a:rPr lang="nl-NL" dirty="0" smtClean="0"/>
              <a:t>Gebitsreiniging</a:t>
            </a:r>
          </a:p>
          <a:p>
            <a:r>
              <a:rPr lang="nl-NL" dirty="0" smtClean="0"/>
              <a:t>Eten/drinken</a:t>
            </a:r>
          </a:p>
          <a:p>
            <a:r>
              <a:rPr lang="nl-NL" dirty="0" smtClean="0"/>
              <a:t>Lippen insmeren met vaseline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Eten/ drinken</a:t>
            </a:r>
          </a:p>
          <a:p>
            <a:r>
              <a:rPr lang="nl-NL" dirty="0" smtClean="0"/>
              <a:t>Gebitsreiniging</a:t>
            </a:r>
          </a:p>
          <a:p>
            <a:r>
              <a:rPr lang="nl-NL" dirty="0" smtClean="0"/>
              <a:t>Spoelen met medicinaal spoelmiddel </a:t>
            </a:r>
          </a:p>
          <a:p>
            <a:pPr>
              <a:buNone/>
            </a:pPr>
            <a:r>
              <a:rPr lang="nl-NL" dirty="0" smtClean="0"/>
              <a:t>	- </a:t>
            </a:r>
            <a:r>
              <a:rPr lang="nl-NL" dirty="0" err="1" smtClean="0"/>
              <a:t>chloorhexidine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	- spoelmiddel met schimmelwerend middel</a:t>
            </a:r>
          </a:p>
          <a:p>
            <a:pPr>
              <a:buNone/>
            </a:pPr>
            <a:r>
              <a:rPr lang="nl-NL" dirty="0" smtClean="0"/>
              <a:t> (deze worden door arts voor geschreven)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Parondontose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terugtrekking van het tandvlees.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Gevolg: uitvallen van tanden en kiezen.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parodontos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4437112"/>
            <a:ext cx="2771775" cy="1409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221088"/>
            <a:ext cx="37814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Ringleiding.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jdelijke aanduiding voor inhoud 3" descr="ringleiding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484784"/>
            <a:ext cx="3530688" cy="2249510"/>
          </a:xfrm>
          <a:prstGeom prst="rect">
            <a:avLst/>
          </a:prstGeom>
        </p:spPr>
      </p:pic>
      <p:pic>
        <p:nvPicPr>
          <p:cNvPr id="5" name="Afbeelding 4" descr="ringleiding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284983"/>
            <a:ext cx="3528392" cy="342081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err="1" smtClean="0">
                <a:hlinkClick r:id="rId2"/>
              </a:rPr>
              <a:t>Alzheimerexperience</a:t>
            </a:r>
            <a:endParaRPr lang="nl-NL" dirty="0" smtClean="0"/>
          </a:p>
          <a:p>
            <a:pPr>
              <a:buNone/>
            </a:pPr>
            <a:r>
              <a:rPr lang="nl-NL" dirty="0" smtClean="0">
                <a:hlinkClick r:id="rId3"/>
              </a:rPr>
              <a:t>3 fasen van dementie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ctr">
              <a:buNone/>
            </a:pPr>
            <a:r>
              <a:rPr lang="nl-NL" b="1" dirty="0" smtClean="0">
                <a:latin typeface="Bradley Hand ITC" pitchFamily="66" charset="0"/>
              </a:rPr>
              <a:t>Zorgen doe je met </a:t>
            </a:r>
          </a:p>
          <a:p>
            <a:pPr algn="ctr">
              <a:buNone/>
            </a:pPr>
            <a:r>
              <a:rPr lang="nl-NL" b="1" dirty="0" smtClean="0">
                <a:latin typeface="Bradley Hand ITC" pitchFamily="66" charset="0"/>
              </a:rPr>
              <a:t>je </a:t>
            </a:r>
          </a:p>
          <a:p>
            <a:pPr algn="ctr">
              <a:buNone/>
            </a:pPr>
            <a:r>
              <a:rPr lang="nl-NL" b="1" dirty="0" smtClean="0">
                <a:latin typeface="Bradley Hand ITC" pitchFamily="66" charset="0"/>
              </a:rPr>
              <a:t>hoofd </a:t>
            </a:r>
          </a:p>
          <a:p>
            <a:pPr algn="ctr">
              <a:buNone/>
            </a:pPr>
            <a:r>
              <a:rPr lang="nl-NL" b="1" dirty="0" smtClean="0">
                <a:latin typeface="Bradley Hand ITC" pitchFamily="66" charset="0"/>
              </a:rPr>
              <a:t>En</a:t>
            </a:r>
          </a:p>
          <a:p>
            <a:pPr algn="ctr">
              <a:buNone/>
            </a:pPr>
            <a:endParaRPr lang="nl-NL" dirty="0"/>
          </a:p>
        </p:txBody>
      </p:sp>
      <p:pic>
        <p:nvPicPr>
          <p:cNvPr id="4" name="Picture 2" descr="C:\Documents and Settings\Esther.EHFS-9F13F39233\Local Settings\Temporary Internet Files\Content.IE5\70RQZLGK\MP90043314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429000"/>
            <a:ext cx="3020100" cy="258578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Zelfzorgtekorten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tijdelijk of blijven niet zelf in staat voor je zelf te zorgen.</a:t>
            </a:r>
          </a:p>
          <a:p>
            <a:pPr>
              <a:buNone/>
            </a:pPr>
            <a:r>
              <a:rPr lang="nl-NL" u="sng" dirty="0" smtClean="0"/>
              <a:t>Vaardigheidstekort </a:t>
            </a:r>
            <a:r>
              <a:rPr lang="nl-NL" dirty="0" smtClean="0"/>
              <a:t>= door </a:t>
            </a:r>
            <a:r>
              <a:rPr lang="nl-NL" dirty="0" err="1" smtClean="0"/>
              <a:t>lich</a:t>
            </a:r>
            <a:r>
              <a:rPr lang="nl-NL" dirty="0" smtClean="0"/>
              <a:t>/ cognitieve verstandelijke stoornis.</a:t>
            </a:r>
          </a:p>
          <a:p>
            <a:pPr>
              <a:buNone/>
            </a:pPr>
            <a:r>
              <a:rPr lang="nl-NL" u="sng" dirty="0" smtClean="0"/>
              <a:t>Kennistekort</a:t>
            </a:r>
            <a:r>
              <a:rPr lang="nl-NL" dirty="0" smtClean="0"/>
              <a:t> = door weinig van te weten.</a:t>
            </a:r>
          </a:p>
          <a:p>
            <a:pPr>
              <a:buNone/>
            </a:pPr>
            <a:r>
              <a:rPr lang="nl-NL" u="sng" dirty="0" smtClean="0"/>
              <a:t>Motivatietekort</a:t>
            </a:r>
            <a:r>
              <a:rPr lang="nl-NL" dirty="0" smtClean="0"/>
              <a:t> = door psychiatrische stoornis</a:t>
            </a:r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Haren verzorging</a:t>
            </a:r>
            <a:endParaRPr lang="nl-NL" dirty="0"/>
          </a:p>
        </p:txBody>
      </p:sp>
      <p:pic>
        <p:nvPicPr>
          <p:cNvPr id="4" name="Tijdelijke aanduiding voor inhoud 3" descr="haren wassen 1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844824"/>
            <a:ext cx="2376264" cy="2376264"/>
          </a:xfrm>
          <a:ln>
            <a:solidFill>
              <a:srgbClr val="00B0F0"/>
            </a:solidFill>
          </a:ln>
        </p:spPr>
      </p:pic>
      <p:pic>
        <p:nvPicPr>
          <p:cNvPr id="5" name="Afbeelding 4" descr="haren wassen 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483256"/>
            <a:ext cx="2592288" cy="2648641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Haren wassen zonder water</a:t>
            </a:r>
            <a:endParaRPr lang="nl-NL" dirty="0"/>
          </a:p>
        </p:txBody>
      </p:sp>
      <p:pic>
        <p:nvPicPr>
          <p:cNvPr id="4" name="Tijdelijke aanduiding voor inhoud 4" descr="haren wassen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2060848"/>
            <a:ext cx="2880320" cy="2880320"/>
          </a:xfrm>
          <a:ln>
            <a:solidFill>
              <a:srgbClr val="00B0F0"/>
            </a:solidFill>
          </a:ln>
        </p:spPr>
      </p:pic>
      <p:pic>
        <p:nvPicPr>
          <p:cNvPr id="5" name="Tijdelijke aanduiding voor inhoud 5" descr="haren wassen 3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1017" y="2636912"/>
            <a:ext cx="3156515" cy="1440160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Haarproblemen: hoofdluis.</a:t>
            </a:r>
            <a:endParaRPr lang="nl-NL" dirty="0"/>
          </a:p>
        </p:txBody>
      </p:sp>
      <p:pic>
        <p:nvPicPr>
          <p:cNvPr id="4" name="Tijdelijke aanduiding voor inhoud 4" descr="hoofdluis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844824"/>
            <a:ext cx="3048000" cy="1333500"/>
          </a:xfrm>
        </p:spPr>
      </p:pic>
      <p:pic>
        <p:nvPicPr>
          <p:cNvPr id="5" name="Tijdelijke aanduiding voor inhoud 5" descr="hoofdluis 1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068960"/>
            <a:ext cx="3096344" cy="3096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Neten</a:t>
            </a:r>
            <a:endParaRPr lang="nl-NL" dirty="0"/>
          </a:p>
        </p:txBody>
      </p:sp>
      <p:pic>
        <p:nvPicPr>
          <p:cNvPr id="4" name="Tijdelijke aanduiding voor inhoud 4" descr="hoofdluis 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2276872"/>
            <a:ext cx="1805161" cy="2249053"/>
          </a:xfrm>
        </p:spPr>
      </p:pic>
      <p:pic>
        <p:nvPicPr>
          <p:cNvPr id="5" name="Tijdelijke aanduiding voor inhoud 5" descr="hoofdluis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276872"/>
            <a:ext cx="3759261" cy="2589287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Oogverzorging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Bril verzorging</a:t>
            </a:r>
          </a:p>
          <a:p>
            <a:pPr>
              <a:buNone/>
            </a:pPr>
            <a:r>
              <a:rPr lang="nl-NL" dirty="0" smtClean="0"/>
              <a:t>Contactlens verzorging</a:t>
            </a:r>
          </a:p>
          <a:p>
            <a:pPr>
              <a:buNone/>
            </a:pPr>
            <a:r>
              <a:rPr lang="nl-NL" dirty="0" smtClean="0"/>
              <a:t>Kunstoog verzorging</a:t>
            </a:r>
            <a:endParaRPr lang="nl-NL" dirty="0"/>
          </a:p>
        </p:txBody>
      </p:sp>
      <p:pic>
        <p:nvPicPr>
          <p:cNvPr id="4" name="Afbeelding 3" descr="br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4077072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doen van kunstoog.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jdelijke aanduiding voor inhoud 4" descr="kunstoog seri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484784"/>
            <a:ext cx="2520280" cy="2414719"/>
          </a:xfrm>
          <a:prstGeom prst="rect">
            <a:avLst/>
          </a:prstGeom>
        </p:spPr>
      </p:pic>
      <p:pic>
        <p:nvPicPr>
          <p:cNvPr id="5" name="Tijdelijke aanduiding voor inhoud 5" descr="kunstoog seri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84784"/>
            <a:ext cx="2304256" cy="2203094"/>
          </a:xfrm>
          <a:prstGeom prst="rect">
            <a:avLst/>
          </a:prstGeom>
        </p:spPr>
      </p:pic>
      <p:pic>
        <p:nvPicPr>
          <p:cNvPr id="6" name="Afbeelding 5" descr="kunstoog serie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005064"/>
            <a:ext cx="2520280" cy="2425938"/>
          </a:xfrm>
          <a:prstGeom prst="rect">
            <a:avLst/>
          </a:prstGeom>
        </p:spPr>
      </p:pic>
      <p:pic>
        <p:nvPicPr>
          <p:cNvPr id="7" name="Afbeelding 6" descr="kunstoog serie 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68834" y="4077072"/>
            <a:ext cx="2299509" cy="2250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226</Words>
  <Application>Microsoft Office PowerPoint</Application>
  <PresentationFormat>Diavoorstelling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Office-thema</vt:lpstr>
      <vt:lpstr>Casus 2 week 1</vt:lpstr>
      <vt:lpstr>PowerPoint-presentatie</vt:lpstr>
      <vt:lpstr>Zelfzorgtekorten</vt:lpstr>
      <vt:lpstr>Haren verzorging</vt:lpstr>
      <vt:lpstr>Haren wassen zonder water</vt:lpstr>
      <vt:lpstr>Haarproblemen: hoofdluis.</vt:lpstr>
      <vt:lpstr>Neten</vt:lpstr>
      <vt:lpstr>Oogverzorging </vt:lpstr>
      <vt:lpstr>In doen van kunstoog. </vt:lpstr>
      <vt:lpstr>Mondverzorging voor hulpverleners (10 min.) </vt:lpstr>
      <vt:lpstr>Mondhygiëne</vt:lpstr>
      <vt:lpstr>Gebitsprothese </vt:lpstr>
      <vt:lpstr>Observaties </vt:lpstr>
      <vt:lpstr>Stomatitis </vt:lpstr>
      <vt:lpstr>Voorkomen </vt:lpstr>
      <vt:lpstr>Behandeling</vt:lpstr>
      <vt:lpstr>Parondontose </vt:lpstr>
      <vt:lpstr>Ringleiding.</vt:lpstr>
      <vt:lpstr>Vragen?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Casus 2</dc:title>
  <cp:lastModifiedBy>E. Scheltens-Flink</cp:lastModifiedBy>
  <cp:revision>21</cp:revision>
  <dcterms:modified xsi:type="dcterms:W3CDTF">2013-09-23T12:11:01Z</dcterms:modified>
</cp:coreProperties>
</file>